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7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59" r:id="rId15"/>
    <p:sldId id="268" r:id="rId16"/>
    <p:sldId id="261" r:id="rId17"/>
    <p:sldId id="269" r:id="rId18"/>
    <p:sldId id="270" r:id="rId19"/>
    <p:sldId id="265" r:id="rId20"/>
    <p:sldId id="271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3C0"/>
    <a:srgbClr val="FDAF33"/>
    <a:srgbClr val="D42580"/>
    <a:srgbClr val="6D34ED"/>
    <a:srgbClr val="B157F6"/>
    <a:srgbClr val="FED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3B6EE-41B5-4EB4-8329-15DF747E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9AD763-7936-42B8-A1DB-E22A28364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7E367A-9D45-410E-ACB2-EE5EBF53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27D86D-BEE7-4627-93CA-17AA6434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6067C1-B73C-42BE-8CAC-03454538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0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859E0-F9FE-4ACC-B725-2300A754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C7C325-80A2-4412-9A49-13D8FABB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5CCD1E-17BF-4CD1-B792-E8EEB582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20C137-342A-4F9E-B543-D8192C6C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644DED-01DF-4A41-B2D5-77B54108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61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CC368B-73A3-41F5-A84B-00344D6B0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5163E8-A6A0-4CC5-978E-10E70389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803819-2F72-448B-B7BA-80F9ECA4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FCA68-BCFF-489A-BD0D-76588921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5ADFC0-CEB9-40CF-A064-07654062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10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AE14-61D8-454A-B078-380DBA6E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FAB339-439D-4241-BEC5-D36EDEAE7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B5623E-6354-40AD-803E-BDC0CC32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78697D-3CB1-45B7-8882-BB7DB2A4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9C504E-ACC1-4151-BE7F-C17EAC4F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7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C97423-D5E4-4CA8-BB6A-6548DC6F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B9AC0B-EF9F-48B7-A409-6C76ADE40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FAA360-5C9E-4CEB-9F1A-18C04AEF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76F063-3516-4821-8052-87B64A8B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E9632-DF17-49CB-B233-3D6E5101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46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EFF4F-DFB1-4D5C-9A5A-848E8735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28A82-A7F2-4E2E-876E-E08F7563D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FFDE98-2C3D-4E03-B5E7-EE9F32210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9EF5B6-DCFA-4BBB-AEF9-F72AC96C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12BCE-6C49-468F-9581-7C1F948D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0BB8BC-4F7B-49DA-A463-DA6FF7A0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32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88322-E110-45BE-A4BD-64BF46F6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8020A4-D01B-4389-B9E1-580E3E58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B9BC4A-C23F-409C-8F0A-5F9698104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191B15-4E21-4DCB-9D0F-42A67B18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CE7B91-1D89-4BB0-A32B-362570F49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51FD3D-A2F6-484B-983F-067CFC00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8F375B1-74BA-4086-9CB0-B6F54D0B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92B542-0B0D-44A7-A2A8-969438D6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73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AE0F1-5C96-489B-A51C-D9CBF865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36628CD-2F83-44D2-A3BC-644B46FD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DEBABA-5941-40DD-A5E7-EBC59C9A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E2EBB5-684B-451E-B2DE-773F8F2D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8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348550-C3A9-4234-99FB-9C6D7890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BA31CDA-7278-432C-9DBB-0BC2ADA0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FF07E-4EBA-4BA3-9BE0-0B22EACD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03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44CC0-B83E-4484-AFAB-282403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5411B-D4FB-4410-A02A-F59B52B7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21E5AD-0FE9-4D31-B41A-81F9FFFF4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B36855-BB84-4DA4-AF80-E6B55BE0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F8733C-71F4-4630-BB90-34DC39C5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8043EA-F3D9-4094-AD59-00CE96A4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22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F41BD-7779-48C4-9F45-C8E2B0D7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2EC26A5-AA60-409D-B4A0-88601A748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0B35BC-E7AB-4AB8-AA80-5974F3A69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C6B2D0-6D05-42C2-8A3A-B773BCB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DCB6C1-CC72-4272-BA7C-12BF3798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83C6D5-D4EC-494F-9A8C-CBA75F52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47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EBB7DE-2B9E-47AC-A4A3-DDDDFEE1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6431B9-2269-40AA-9554-5F4D17B75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033370-A4D6-4EAC-93EA-09D719519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15F8F-4CD8-40BD-BE8C-901C111B9906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77629-0753-424A-A2E8-29F2CD5F3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85B946-2526-4FDF-BF84-EBA15BFA8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F2F4-78B9-4714-BB9B-56F8D52E38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80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lz_k_dqjdc?feature=oembed" TargetMode="External"/><Relationship Id="rId4" Type="http://schemas.openxmlformats.org/officeDocument/2006/relationships/hyperlink" Target="https://www.youtube.com/watch?v=Mlz_k_dqjd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94F865-CA39-4322-AA9B-D263D207B926}"/>
              </a:ext>
            </a:extLst>
          </p:cNvPr>
          <p:cNvSpPr txBox="1"/>
          <p:nvPr/>
        </p:nvSpPr>
        <p:spPr>
          <a:xfrm>
            <a:off x="1296408" y="771310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Fiche métier: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708444-1FFD-4280-B4CE-DA789A3278DD}"/>
              </a:ext>
            </a:extLst>
          </p:cNvPr>
          <p:cNvSpPr txBox="1"/>
          <p:nvPr/>
        </p:nvSpPr>
        <p:spPr>
          <a:xfrm>
            <a:off x="1614603" y="117142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UX Designer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3C0BFC-2526-4B85-A301-A0D55C4F82F3}"/>
              </a:ext>
            </a:extLst>
          </p:cNvPr>
          <p:cNvSpPr txBox="1"/>
          <p:nvPr/>
        </p:nvSpPr>
        <p:spPr>
          <a:xfrm>
            <a:off x="142636" y="2532555"/>
            <a:ext cx="367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Réalisée et présentée par: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AE9D56-D24B-475E-AC86-3EFB7610BBF3}"/>
              </a:ext>
            </a:extLst>
          </p:cNvPr>
          <p:cNvSpPr txBox="1"/>
          <p:nvPr/>
        </p:nvSpPr>
        <p:spPr>
          <a:xfrm>
            <a:off x="142636" y="2932665"/>
            <a:ext cx="458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Jousseaume</a:t>
            </a:r>
          </a:p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</a:t>
            </a:r>
          </a:p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Rony </a:t>
            </a:r>
            <a:r>
              <a:rPr lang="fr-FR" sz="2000" dirty="0" err="1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Lhomer</a:t>
            </a:r>
            <a:endParaRPr lang="fr-FR" sz="2000" dirty="0">
              <a:solidFill>
                <a:srgbClr val="30C3C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33E167-4BDC-4E98-AAEA-0AE643EB5418}"/>
              </a:ext>
            </a:extLst>
          </p:cNvPr>
          <p:cNvSpPr txBox="1"/>
          <p:nvPr/>
        </p:nvSpPr>
        <p:spPr>
          <a:xfrm>
            <a:off x="142635" y="4693910"/>
            <a:ext cx="4681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Dans le cadre de la formation: </a:t>
            </a:r>
          </a:p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Développeur web, web mobile</a:t>
            </a:r>
          </a:p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l’ADRAR de Lourdes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96C3A4-5255-4ABD-AB64-FB105D71C952}"/>
              </a:ext>
            </a:extLst>
          </p:cNvPr>
          <p:cNvSpPr txBox="1"/>
          <p:nvPr/>
        </p:nvSpPr>
        <p:spPr>
          <a:xfrm>
            <a:off x="545988" y="5602605"/>
            <a:ext cx="458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Promotion 2020 : C0D1n’S@NE</a:t>
            </a:r>
          </a:p>
        </p:txBody>
      </p:sp>
    </p:spTree>
    <p:extLst>
      <p:ext uri="{BB962C8B-B14F-4D97-AF65-F5344CB8AC3E}">
        <p14:creationId xmlns:p14="http://schemas.microsoft.com/office/powerpoint/2010/main" val="44376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ACFE365D-DE50-452F-AC48-0B375687415B}"/>
              </a:ext>
            </a:extLst>
          </p:cNvPr>
          <p:cNvSpPr txBox="1"/>
          <p:nvPr/>
        </p:nvSpPr>
        <p:spPr>
          <a:xfrm>
            <a:off x="266975" y="267949"/>
            <a:ext cx="1165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la Loi de Fitts, une loi fondamentale de l’expérience utilisateur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E7DA3A2-F9CD-4E70-859C-CFAEB7E9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2" y="852014"/>
            <a:ext cx="11468956" cy="58507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2A60838-5E33-4621-B717-C334DAB07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8" y="894684"/>
            <a:ext cx="5048660" cy="496696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3851DAC-25AA-434A-A7CE-E5D2B67727D5}"/>
              </a:ext>
            </a:extLst>
          </p:cNvPr>
          <p:cNvSpPr txBox="1"/>
          <p:nvPr/>
        </p:nvSpPr>
        <p:spPr>
          <a:xfrm>
            <a:off x="989725" y="1236191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 1: Les barres de défilement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F332B6-390C-4043-BCC4-3C2ADD939C8E}"/>
              </a:ext>
            </a:extLst>
          </p:cNvPr>
          <p:cNvSpPr txBox="1"/>
          <p:nvPr/>
        </p:nvSpPr>
        <p:spPr>
          <a:xfrm>
            <a:off x="889299" y="1767701"/>
            <a:ext cx="45795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Prenez par exemple les barres de défilement sur Windows par rapport à celles du Mac (pré OSX Lion).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Windows a la flèche qui pointe vers le haut au-dessus de la barre de défilement et la flèche qui pointe vers le bas à la base, de même avec la gauche et à droite.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 format essaie de se pencher plus dans le modèle mental de lever les yeux pour le haut et de baisser les yeux pour le bas.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Mac met toutefois les flèches côte à côte parce qu'en raison de la Loi de Fitts,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navigation entre elles est beaucoup plus rapide sous ce format.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A38E3F-F02F-487B-B9D1-1630A2A888E9}"/>
              </a:ext>
            </a:extLst>
          </p:cNvPr>
          <p:cNvSpPr txBox="1"/>
          <p:nvPr/>
        </p:nvSpPr>
        <p:spPr>
          <a:xfrm>
            <a:off x="6238032" y="1495500"/>
            <a:ext cx="5025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Augmenter la taille</a:t>
            </a:r>
            <a:b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site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Github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fait le choix de mettre les liens de connexion et d’inscription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dans des boutons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contrairement aux liens des menus. Les liens de connexion et d’inscription étant considérés comme les plus importants, ils sont mis en avant.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30B56A-2809-4253-838B-304BA754169E}"/>
              </a:ext>
            </a:extLst>
          </p:cNvPr>
          <p:cNvSpPr txBox="1"/>
          <p:nvPr/>
        </p:nvSpPr>
        <p:spPr>
          <a:xfrm>
            <a:off x="6280728" y="3081522"/>
            <a:ext cx="56036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Réduire la distance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Placer les éléments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haut à gauche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 curseur va le plus souvent se situer en haut à gauche. La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distance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 rapport au curseur est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optimisée.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Réaliser un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menu fixe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comme sur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allocine.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Défilement fixe d’une page au scroll,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 sur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site d’Apple.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0412">
            <a:off x="3866005" y="5062000"/>
            <a:ext cx="4895405" cy="11531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94921B-61EF-4D57-8A4D-7FB4C6FC1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292" y="4822870"/>
            <a:ext cx="1631432" cy="16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1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5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E580474-BA71-42DE-B763-EAC08E2C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67">
            <a:off x="723608" y="1018071"/>
            <a:ext cx="9082229" cy="25715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B520A6-89FD-44F2-98AB-4FE34D33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3758">
            <a:off x="1209568" y="3990744"/>
            <a:ext cx="9411142" cy="235052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87ACC7-D2B5-4136-BEDF-15E10702333E}"/>
              </a:ext>
            </a:extLst>
          </p:cNvPr>
          <p:cNvSpPr txBox="1"/>
          <p:nvPr/>
        </p:nvSpPr>
        <p:spPr>
          <a:xfrm>
            <a:off x="1259840" y="1243735"/>
            <a:ext cx="83102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 2: les 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 le curseur de la souris s'arrête au bord de l'écran, les coins peuvent être considérés comme ayant une largeur "infinie".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L'utilisateur a besoin de beaucoup moins de précision parce qu'il peut simplement balancer la souris dans la direction d'un coin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les limites de l'écran restreignent l'endroit où s'arrête le pointeur.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C'est en partie pourquoi vous voyez les boutons du menu Démarrer et du menu Apple dans les coins de votre écran.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287ACC7-D2B5-4136-BEDF-15E10702333E}"/>
              </a:ext>
            </a:extLst>
          </p:cNvPr>
          <p:cNvSpPr txBox="1"/>
          <p:nvPr/>
        </p:nvSpPr>
        <p:spPr>
          <a:xfrm>
            <a:off x="1522753" y="4270302"/>
            <a:ext cx="90557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 3: les menus pop-up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menus qui s'ouvrent à l'emplacement du curseur contribuent à 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réduire la distance parcourue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créant un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temps de déplacement faible.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Vous le voyez dans des éléments tels que les menus contextuels et les menus déroulants.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21" y="3094915"/>
            <a:ext cx="3406668" cy="12445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9363">
            <a:off x="3839037" y="5500122"/>
            <a:ext cx="3677726" cy="12328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FE365D-DE50-452F-AC48-0B375687415B}"/>
              </a:ext>
            </a:extLst>
          </p:cNvPr>
          <p:cNvSpPr txBox="1"/>
          <p:nvPr/>
        </p:nvSpPr>
        <p:spPr>
          <a:xfrm>
            <a:off x="184558" y="259630"/>
            <a:ext cx="1175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la Loi de Fitts, une loi fondamentale de l’expérience utilisateur</a:t>
            </a:r>
          </a:p>
        </p:txBody>
      </p:sp>
    </p:spTree>
    <p:extLst>
      <p:ext uri="{BB962C8B-B14F-4D97-AF65-F5344CB8AC3E}">
        <p14:creationId xmlns:p14="http://schemas.microsoft.com/office/powerpoint/2010/main" val="328199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1C7605-A051-43A3-942F-134F284D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9" y="803182"/>
            <a:ext cx="11732827" cy="58550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C6B5C8-271C-4333-9F4E-E10F5DB8F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83" y="5318288"/>
            <a:ext cx="7668234" cy="1189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881B06-B2DC-4BAD-B02E-B0540DB0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55" y="3082853"/>
            <a:ext cx="11052471" cy="20965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1498914" y="199787"/>
            <a:ext cx="872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les personas, un outil méthodologique UX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631450-E041-422C-A060-D4EFC34AE772}"/>
              </a:ext>
            </a:extLst>
          </p:cNvPr>
          <p:cNvSpPr txBox="1"/>
          <p:nvPr/>
        </p:nvSpPr>
        <p:spPr>
          <a:xfrm>
            <a:off x="461299" y="112601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Définition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B46D81-2CE1-4DCF-B6B5-F2F31C67C6C5}"/>
              </a:ext>
            </a:extLst>
          </p:cNvPr>
          <p:cNvSpPr txBox="1"/>
          <p:nvPr/>
        </p:nvSpPr>
        <p:spPr>
          <a:xfrm>
            <a:off x="461299" y="1435832"/>
            <a:ext cx="84938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Méthode initiée en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1999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par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Alan Cooper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les personas sont une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phase fondamentale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toute démarche de conception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centrée utilisateur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Ils accompagnent l’UX designer tout au long de l’avancement de son projet.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personas sont des archétypes d’utilisateurs. 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Ils possèdent une histoire, un âge, un métier et des missions.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Chaque persona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représente un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groupe d’utilisateurs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l’ensemble des personas représentent la totalités de vos cibles.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72FBDAF-FC0D-4CBA-B1BE-4C404FA847C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87" y="1064698"/>
            <a:ext cx="1876425" cy="18764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B3C4C8F-F5DB-4E4D-A182-0B9131B6D2AF}"/>
              </a:ext>
            </a:extLst>
          </p:cNvPr>
          <p:cNvSpPr txBox="1"/>
          <p:nvPr/>
        </p:nvSpPr>
        <p:spPr>
          <a:xfrm>
            <a:off x="539595" y="3069308"/>
            <a:ext cx="110004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#1 PERSONAS PRIMAIRE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C’est pour lui qu’est conçu le site. 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 attend d’être 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totalement 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satisfait par l’interface proposée. Il est généralement unique. Dans certains cas, il est possible d’en avoir 3. Au-delà, il peut devenir difficile d’affiner vos choix ergonomiques lors de la conception des interfaces.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#2 PERSONAS SECONDAIRES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Ils se satisfont de l’interface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bien qu’elle ne corresponde pas exactement à leurs attentes.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plupart des besoins des personas secondaires sont déjà pris en compte lors de l’analyse des personas primaires. Quelques ajouts mineurs à l’interface vont permettre de satisfaire l’ensemble de leurs besoins.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8E82EB1-155F-460C-953A-8DCC48DC25EA}"/>
              </a:ext>
            </a:extLst>
          </p:cNvPr>
          <p:cNvSpPr txBox="1"/>
          <p:nvPr/>
        </p:nvSpPr>
        <p:spPr>
          <a:xfrm>
            <a:off x="2359381" y="5687620"/>
            <a:ext cx="7570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principal objectif des personas est de permettre à l’équipe produit 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regarder à travers les yeux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 utilisateurs finaux au moment de la conception produit, des tests utilisateurs et du développement.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80092B8-530C-4316-A6C5-987CA1A32FD1}"/>
              </a:ext>
            </a:extLst>
          </p:cNvPr>
          <p:cNvSpPr txBox="1"/>
          <p:nvPr/>
        </p:nvSpPr>
        <p:spPr>
          <a:xfrm>
            <a:off x="2359381" y="5337414"/>
            <a:ext cx="606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Objectif principal: « empathy for user »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DAF33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6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66D150D-B407-4015-9287-21A2C769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1" y="29927"/>
            <a:ext cx="11165661" cy="678142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1843295" y="499859"/>
            <a:ext cx="8349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les personas, un outil méthodologique 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D4258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1" name="Image 10"/>
          <p:cNvPicPr/>
          <p:nvPr/>
        </p:nvPicPr>
        <p:blipFill rotWithShape="1">
          <a:blip r:embed="rId3"/>
          <a:srcRect b="2181"/>
          <a:stretch/>
        </p:blipFill>
        <p:spPr>
          <a:xfrm>
            <a:off x="1921265" y="1330856"/>
            <a:ext cx="8349470" cy="511088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1631450-E041-422C-A060-D4EFC34AE772}"/>
              </a:ext>
            </a:extLst>
          </p:cNvPr>
          <p:cNvSpPr txBox="1"/>
          <p:nvPr/>
        </p:nvSpPr>
        <p:spPr>
          <a:xfrm>
            <a:off x="7513016" y="128833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 d’un persona</a:t>
            </a:r>
          </a:p>
        </p:txBody>
      </p:sp>
    </p:spTree>
    <p:extLst>
      <p:ext uri="{BB962C8B-B14F-4D97-AF65-F5344CB8AC3E}">
        <p14:creationId xmlns:p14="http://schemas.microsoft.com/office/powerpoint/2010/main" val="139969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66D150D-B407-4015-9287-21A2C769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50" y="909109"/>
            <a:ext cx="8135700" cy="475457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2620AEE-569C-4691-8B1B-4F8D8D0D8F5D}"/>
              </a:ext>
            </a:extLst>
          </p:cNvPr>
          <p:cNvSpPr txBox="1"/>
          <p:nvPr/>
        </p:nvSpPr>
        <p:spPr>
          <a:xfrm>
            <a:off x="2359090" y="1194318"/>
            <a:ext cx="747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Environnement de travail, type d’entreprises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4A2F9A-F2F8-44A3-821A-4E9C34A395C3}"/>
              </a:ext>
            </a:extLst>
          </p:cNvPr>
          <p:cNvSpPr txBox="1"/>
          <p:nvPr/>
        </p:nvSpPr>
        <p:spPr>
          <a:xfrm>
            <a:off x="2469723" y="2020745"/>
            <a:ext cx="72525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métier d’UX Designer est en plein essor et trouve des débouchés dans:</a:t>
            </a:r>
          </a:p>
          <a:p>
            <a:pPr algn="just"/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-les agences web</a:t>
            </a:r>
          </a:p>
          <a:p>
            <a:pPr algn="just"/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-les agences de design</a:t>
            </a:r>
          </a:p>
          <a:p>
            <a:pPr algn="just"/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-les grandes entreprises</a:t>
            </a:r>
          </a:p>
          <a:p>
            <a:pPr algn="just"/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-des start-ups </a:t>
            </a:r>
          </a:p>
          <a:p>
            <a:pPr algn="just"/>
            <a:endParaRPr lang="fr-FR" sz="14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façon générale, quasiment toutes les agences de communication développent des postes de designer UX. </a:t>
            </a:r>
          </a:p>
          <a:p>
            <a:pPr algn="just"/>
            <a:endParaRPr lang="fr-FR" sz="14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est possible de travailler à son compte et de créer sa propre agence.</a:t>
            </a:r>
          </a:p>
          <a:p>
            <a:pPr algn="just"/>
            <a:endParaRPr lang="fr-FR" sz="1400" dirty="0">
              <a:solidFill>
                <a:srgbClr val="B157F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 sein d’une agence, l’UX designer travaille en étroite collaboration avec les équipes de création tandis que chez un annonceur il va plutôt être associé au service marketing.</a:t>
            </a:r>
          </a:p>
        </p:txBody>
      </p:sp>
    </p:spTree>
    <p:extLst>
      <p:ext uri="{BB962C8B-B14F-4D97-AF65-F5344CB8AC3E}">
        <p14:creationId xmlns:p14="http://schemas.microsoft.com/office/powerpoint/2010/main" val="49650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ACFE365D-DE50-452F-AC48-0B375687415B}"/>
              </a:ext>
            </a:extLst>
          </p:cNvPr>
          <p:cNvSpPr txBox="1"/>
          <p:nvPr/>
        </p:nvSpPr>
        <p:spPr>
          <a:xfrm>
            <a:off x="3517811" y="351655"/>
            <a:ext cx="515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Une journée type, témoignage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E7DA3A2-F9CD-4E70-859C-CFAEB7E9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1" y="1102486"/>
            <a:ext cx="10913318" cy="54038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2A60838-5E33-4621-B717-C334DAB07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8" y="2176110"/>
            <a:ext cx="5281259" cy="34782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18C55A-BE1A-4E53-83E5-6C071E7F3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41" y="2923123"/>
            <a:ext cx="1558825" cy="15588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3851DAC-25AA-434A-A7CE-E5D2B67727D5}"/>
              </a:ext>
            </a:extLst>
          </p:cNvPr>
          <p:cNvSpPr txBox="1"/>
          <p:nvPr/>
        </p:nvSpPr>
        <p:spPr>
          <a:xfrm>
            <a:off x="998941" y="2393928"/>
            <a:ext cx="4918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JOFFREY MOUGEL, UX </a:t>
            </a:r>
            <a:r>
              <a:rPr lang="fr-FR" sz="16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Researcher</a:t>
            </a:r>
            <a:r>
              <a:rPr lang="fr-FR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&amp; Designer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33E1AF-61C2-495C-8FB2-3D2477F7922E}"/>
              </a:ext>
            </a:extLst>
          </p:cNvPr>
          <p:cNvSpPr txBox="1"/>
          <p:nvPr/>
        </p:nvSpPr>
        <p:spPr>
          <a:xfrm>
            <a:off x="1307962" y="4878798"/>
            <a:ext cx="390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"Mon métier m'a permis de participer</a:t>
            </a:r>
          </a:p>
          <a:p>
            <a:pPr algn="ctr"/>
            <a:r>
              <a:rPr lang="fr-FR" sz="1400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à des projets pionniers"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F332B6-390C-4043-BCC4-3C2ADD939C8E}"/>
              </a:ext>
            </a:extLst>
          </p:cNvPr>
          <p:cNvSpPr txBox="1"/>
          <p:nvPr/>
        </p:nvSpPr>
        <p:spPr>
          <a:xfrm>
            <a:off x="2557766" y="2930464"/>
            <a:ext cx="311051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Master en sciences cognitives </a:t>
            </a:r>
          </a:p>
          <a:p>
            <a:pPr algn="just">
              <a:spcBef>
                <a:spcPts val="600"/>
              </a:spcBef>
            </a:pP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travaillé au sein d’un grand groupe bancaire, dans des PME, startups, agences ou encore en tant que freelance. </a:t>
            </a:r>
          </a:p>
          <a:p>
            <a:pPr algn="just">
              <a:spcBef>
                <a:spcPts val="600"/>
              </a:spcBef>
            </a:pP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enseigne aujourd’hui les méthodes de l’UX à L'École Multimédia.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A38E3F-F02F-487B-B9D1-1630A2A888E9}"/>
              </a:ext>
            </a:extLst>
          </p:cNvPr>
          <p:cNvSpPr txBox="1"/>
          <p:nvPr/>
        </p:nvSpPr>
        <p:spPr>
          <a:xfrm>
            <a:off x="6046639" y="1343688"/>
            <a:ext cx="47085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matin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Généralement il commence par de la veille.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explore les nouvelles tendances et bonnes pratiques sur les technologies et les comportements.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Ensuite, il regarde ses mails, il échange à la fois avec la team projet et la team client pour faire avancer les projets, qui peuvent s’étaler d’une semaine à plusieurs mois.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30B56A-2809-4253-838B-304BA754169E}"/>
              </a:ext>
            </a:extLst>
          </p:cNvPr>
          <p:cNvSpPr txBox="1"/>
          <p:nvPr/>
        </p:nvSpPr>
        <p:spPr>
          <a:xfrm>
            <a:off x="6046638" y="3548277"/>
            <a:ext cx="4708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L’après-midi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travaille généralement sur les activités relatives aux projets : animer des ateliers avec les clients ou les utilisateurs, ou travailler sur un logiciel de conception pour la création de maquettes.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78E7C9E-A16E-410A-A438-9A15CCEC5A98}"/>
              </a:ext>
            </a:extLst>
          </p:cNvPr>
          <p:cNvSpPr txBox="1"/>
          <p:nvPr/>
        </p:nvSpPr>
        <p:spPr>
          <a:xfrm>
            <a:off x="6031207" y="5043758"/>
            <a:ext cx="56636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Bilan :</a:t>
            </a:r>
          </a:p>
          <a:p>
            <a:pPr algn="just"/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⅓ du temps à travailler sur la conception  de prototypes</a:t>
            </a:r>
          </a:p>
          <a:p>
            <a:pPr algn="just"/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⅓ du temps à échanger avec les équipes</a:t>
            </a:r>
          </a:p>
          <a:p>
            <a:pPr algn="just"/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⅓ du temps à travailler avec les clients et les utilisateurs</a:t>
            </a:r>
          </a:p>
          <a:p>
            <a:endParaRPr lang="fr-FR" dirty="0">
              <a:solidFill>
                <a:srgbClr val="FDAF33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3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5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édia en ligne 3" title="UX Designer - Mon mￃﾩtier en 2 minutes">
            <a:hlinkClick r:id="" action="ppaction://media"/>
            <a:extLst>
              <a:ext uri="{FF2B5EF4-FFF2-40B4-BE49-F238E27FC236}">
                <a16:creationId xmlns:a16="http://schemas.microsoft.com/office/drawing/2014/main" id="{73B928B3-E40D-4112-920A-A593426C16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24817" y="1118723"/>
            <a:ext cx="6942364" cy="52029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287ACC7-D2B5-4136-BEDF-15E10702333E}"/>
              </a:ext>
            </a:extLst>
          </p:cNvPr>
          <p:cNvSpPr txBox="1"/>
          <p:nvPr/>
        </p:nvSpPr>
        <p:spPr>
          <a:xfrm>
            <a:off x="1940852" y="435618"/>
            <a:ext cx="831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TÉMOIGNAGE vidéo de Cybèle Leclair, UX Designer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ABFB4-9DA7-45B0-8741-0D8BA285A377}"/>
              </a:ext>
            </a:extLst>
          </p:cNvPr>
          <p:cNvSpPr/>
          <p:nvPr/>
        </p:nvSpPr>
        <p:spPr>
          <a:xfrm>
            <a:off x="3734615" y="6422382"/>
            <a:ext cx="4722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https://www.youtube.com/watch?v=Mlz_k_dqjdc</a:t>
            </a:r>
            <a:endParaRPr lang="fr-FR" sz="1400" dirty="0">
              <a:solidFill>
                <a:srgbClr val="FDAF33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1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9ABA64-F559-462F-8D18-9F92A140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6525">
            <a:off x="6960160" y="1309096"/>
            <a:ext cx="4430641" cy="43228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398E8F-007B-460E-9013-B2FC33FE87C4}"/>
              </a:ext>
            </a:extLst>
          </p:cNvPr>
          <p:cNvSpPr txBox="1"/>
          <p:nvPr/>
        </p:nvSpPr>
        <p:spPr>
          <a:xfrm>
            <a:off x="7582453" y="744570"/>
            <a:ext cx="339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Inconvénients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116183-40AC-4E9F-9146-30ADBC4D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0223">
            <a:off x="836163" y="711698"/>
            <a:ext cx="4622753" cy="583895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5F7A89A-2B23-4C3C-BA9D-CECAEF26F8D2}"/>
              </a:ext>
            </a:extLst>
          </p:cNvPr>
          <p:cNvSpPr txBox="1"/>
          <p:nvPr/>
        </p:nvSpPr>
        <p:spPr>
          <a:xfrm>
            <a:off x="2237703" y="158497"/>
            <a:ext cx="330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avantages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18BC5-5BC5-4DD1-9AD6-C992C6A87A19}"/>
              </a:ext>
            </a:extLst>
          </p:cNvPr>
          <p:cNvSpPr/>
          <p:nvPr/>
        </p:nvSpPr>
        <p:spPr>
          <a:xfrm>
            <a:off x="1287623" y="905178"/>
            <a:ext cx="45941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 jamais s’ennuyer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travail  de l’UX designer est un processus sans fin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Aucun projet ne se ressemble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Sans cesse des défis à relever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D27225-B003-4BE4-A122-DF1092E4886D}"/>
              </a:ext>
            </a:extLst>
          </p:cNvPr>
          <p:cNvSpPr/>
          <p:nvPr/>
        </p:nvSpPr>
        <p:spPr>
          <a:xfrm>
            <a:off x="1271960" y="2164661"/>
            <a:ext cx="330936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Changer la vie des gens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améliorant l’expérience de l’utilisateur  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D7FC0-20BF-483B-B2FF-1123338CEFA2}"/>
              </a:ext>
            </a:extLst>
          </p:cNvPr>
          <p:cNvSpPr/>
          <p:nvPr/>
        </p:nvSpPr>
        <p:spPr>
          <a:xfrm>
            <a:off x="1208658" y="3070301"/>
            <a:ext cx="399050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cap="all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</a:t>
            </a:r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voluer avec les nouvelles technologies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Veille constante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Suivre les dernières tendances et les nouvelles technologies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Mettre à jour ses compétence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F55B61-8DED-4326-B319-5C11D5E29EB0}"/>
              </a:ext>
            </a:extLst>
          </p:cNvPr>
          <p:cNvSpPr/>
          <p:nvPr/>
        </p:nvSpPr>
        <p:spPr>
          <a:xfrm>
            <a:off x="1189996" y="4668969"/>
            <a:ext cx="3990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Faire partie d’une communauté de passionnés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Partage  d’idées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Entraide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E11276-E761-4200-A9FC-6EFBA542C533}"/>
              </a:ext>
            </a:extLst>
          </p:cNvPr>
          <p:cNvSpPr/>
          <p:nvPr/>
        </p:nvSpPr>
        <p:spPr>
          <a:xfrm>
            <a:off x="1171334" y="5820838"/>
            <a:ext cx="3990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B157F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Travailler depuis n’importe où</a:t>
            </a:r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771E0C-EC66-40E2-845C-30FF5F122E99}"/>
              </a:ext>
            </a:extLst>
          </p:cNvPr>
          <p:cNvSpPr/>
          <p:nvPr/>
        </p:nvSpPr>
        <p:spPr>
          <a:xfrm>
            <a:off x="7326164" y="1726219"/>
            <a:ext cx="39104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Être la balance entre </a:t>
            </a:r>
          </a:p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client et l’ utilisateur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Trouver un équilibre entre les différents besoins qui sont parfois discordants </a:t>
            </a: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61B8B-6556-42D1-886A-ADF43E24A6FF}"/>
              </a:ext>
            </a:extLst>
          </p:cNvPr>
          <p:cNvSpPr/>
          <p:nvPr/>
        </p:nvSpPr>
        <p:spPr>
          <a:xfrm>
            <a:off x="7326164" y="2964880"/>
            <a:ext cx="391048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Être l’inconnu de l’agence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Manque de reconnaissance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Rôle pas toujours bien compris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1130D7-CBBF-48E7-97ED-F0E6B01EF9A9}"/>
              </a:ext>
            </a:extLst>
          </p:cNvPr>
          <p:cNvSpPr/>
          <p:nvPr/>
        </p:nvSpPr>
        <p:spPr>
          <a:xfrm>
            <a:off x="7326164" y="3886213"/>
            <a:ext cx="391048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Être un artiste incompris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utilisateurs n’ont pas conscience de la charge de travail nécessaire pour arriver à un résultat qui paraît au final si simple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7E1980E-3351-4134-92DE-D6B202FEC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69" y="5077972"/>
            <a:ext cx="1636600" cy="1636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1F86F9-AAF9-483C-8095-AD54686EB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73" y="1735947"/>
            <a:ext cx="1936296" cy="19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644">
            <a:off x="6475783" y="2414278"/>
            <a:ext cx="5103481" cy="28968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B4B5D-E3E7-47A0-9DE2-A6D7A4955A2C}"/>
              </a:ext>
            </a:extLst>
          </p:cNvPr>
          <p:cNvSpPr txBox="1"/>
          <p:nvPr/>
        </p:nvSpPr>
        <p:spPr>
          <a:xfrm>
            <a:off x="3606439" y="220058"/>
            <a:ext cx="542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formation et la rémunération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DAF33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2042709" y="1170940"/>
            <a:ext cx="25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formation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6D34ED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12704BA-BD54-4BC1-A05E-858C7FA1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85">
            <a:off x="595302" y="1610762"/>
            <a:ext cx="4636180" cy="44200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6760234" y="2020019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salaire (brut mensuel)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0C3C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6723502" y="2708548"/>
            <a:ext cx="5291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Débutant : </a:t>
            </a:r>
          </a:p>
          <a:p>
            <a:pPr lvl="0"/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2500€</a:t>
            </a:r>
          </a:p>
          <a:p>
            <a:pPr lvl="0"/>
            <a:endParaRPr lang="fr-FR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lvl="0"/>
            <a:r>
              <a:rPr lang="fr-FR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Après quelques années d’expérience :</a:t>
            </a:r>
          </a:p>
          <a:p>
            <a:pPr lvl="0"/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3000€ à 3500€</a:t>
            </a:r>
          </a:p>
          <a:p>
            <a:pPr lvl="0"/>
            <a:endParaRPr lang="fr-FR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lvl="0"/>
            <a:r>
              <a:rPr lang="fr-FR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Plus de 10 ans d’expérience :</a:t>
            </a:r>
          </a:p>
          <a:p>
            <a:pPr lvl="0"/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4000€ et plus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858102" y="1813353"/>
            <a:ext cx="437328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n’existe </a:t>
            </a:r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 de diplôme spécifique</a:t>
            </a:r>
            <a:r>
              <a:rPr lang="fr-FR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 métier de designer UX</a:t>
            </a:r>
          </a:p>
          <a:p>
            <a:pPr lvl="0"/>
            <a:endParaRPr lang="fr-FR" sz="1400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Plusieurs formations possibles:</a:t>
            </a: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Art numérique</a:t>
            </a: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Graphisme</a:t>
            </a: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Infographie</a:t>
            </a: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informatique et multimédia</a:t>
            </a:r>
          </a:p>
          <a:p>
            <a:pPr lvl="0"/>
            <a:endParaRPr lang="fr-FR" sz="1400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Formation fortement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recommandée</a:t>
            </a:r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</a:t>
            </a:r>
          </a:p>
          <a:p>
            <a:pPr lvl="0"/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webdesign et intégration</a:t>
            </a:r>
          </a:p>
          <a:p>
            <a:pPr lvl="0"/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complétée</a:t>
            </a:r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ou non par un master en </a:t>
            </a:r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information et communication</a:t>
            </a:r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</a:t>
            </a:r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sociologie ou en psychologie</a:t>
            </a:r>
          </a:p>
          <a:p>
            <a:pPr lvl="0"/>
            <a:endParaRPr lang="fr-FR" sz="1400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lvl="0"/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Formation de niveau </a:t>
            </a:r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bac +2 minimum</a:t>
            </a:r>
            <a:endParaRPr lang="fr-FR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698C0D-95C8-4421-963B-85B741939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84" y="933743"/>
            <a:ext cx="2911216" cy="29112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DDB4F0-F5FB-460D-B4B5-815A606AC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04" y="2389352"/>
            <a:ext cx="1515343" cy="150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993173-B10A-47AC-BB9C-5C7D3EAB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881">
            <a:off x="334018" y="863915"/>
            <a:ext cx="5959787" cy="5696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7EE4DA6-1726-4D8E-99EE-BD7CE01613D5}"/>
              </a:ext>
            </a:extLst>
          </p:cNvPr>
          <p:cNvSpPr txBox="1"/>
          <p:nvPr/>
        </p:nvSpPr>
        <p:spPr>
          <a:xfrm>
            <a:off x="4212345" y="112758"/>
            <a:ext cx="376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D4258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marché de l’emploi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38E665-3660-405A-85E4-C8FD68B9FA74}"/>
              </a:ext>
            </a:extLst>
          </p:cNvPr>
          <p:cNvSpPr txBox="1"/>
          <p:nvPr/>
        </p:nvSpPr>
        <p:spPr>
          <a:xfrm>
            <a:off x="804370" y="51761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chiffres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9B8B900-959A-4CCA-A1FD-FD5D41FD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4517">
            <a:off x="7366950" y="1507807"/>
            <a:ext cx="4327895" cy="387890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237F8BD-72C1-4CC2-AC11-79A09A2350C4}"/>
              </a:ext>
            </a:extLst>
          </p:cNvPr>
          <p:cNvSpPr txBox="1"/>
          <p:nvPr/>
        </p:nvSpPr>
        <p:spPr>
          <a:xfrm>
            <a:off x="746028" y="1055076"/>
            <a:ext cx="56929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l’UX designer compte pour près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d’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1/3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des professionnels du design numérique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profession se </a:t>
            </a:r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féminise</a:t>
            </a: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42 % de femmes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2019 contre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27 % en 2008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profession est concentrée </a:t>
            </a:r>
          </a:p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dans la capitale</a:t>
            </a: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(69 % des postes)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profession est </a:t>
            </a:r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très diplômée</a:t>
            </a:r>
          </a:p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+ de 50 %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 UX designer disposent d’un </a:t>
            </a: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bac +5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69 %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 professionnels sont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salariés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seulement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17 %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sont en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freelance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C’est une </a:t>
            </a:r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profession </a:t>
            </a:r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jeune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moitié des designers ont </a:t>
            </a:r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moins de 30 ans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Au-delà de 40 ans, évolution vers des rôles de management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100 offres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pour des postes d’UX designer </a:t>
            </a:r>
          </a:p>
          <a:p>
            <a:r>
              <a:rPr lang="fr-FR" sz="1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 semaine dans la France entière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BB6002-B651-4ADC-8402-792B3B61FD66}"/>
              </a:ext>
            </a:extLst>
          </p:cNvPr>
          <p:cNvSpPr txBox="1"/>
          <p:nvPr/>
        </p:nvSpPr>
        <p:spPr>
          <a:xfrm>
            <a:off x="2605471" y="6581001"/>
            <a:ext cx="980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D’après les enquêtes sur l’emploi et les salaires du design interactif réalisées par *designers interactifs* en 2018 et 2019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087B068-9C06-45B4-8CF6-6D9291B8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51" y="1747104"/>
            <a:ext cx="1817367" cy="18173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45E69E4-D7A6-4357-86A2-E948E3FCE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9" y="5009203"/>
            <a:ext cx="1519195" cy="151919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F5884B8-B052-44E8-AD87-77DAF0CBC099}"/>
              </a:ext>
            </a:extLst>
          </p:cNvPr>
          <p:cNvSpPr txBox="1"/>
          <p:nvPr/>
        </p:nvSpPr>
        <p:spPr>
          <a:xfrm>
            <a:off x="7605866" y="1899088"/>
            <a:ext cx="42131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recruteurs cherchent des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profils polyvalents d’UX/UI designers.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 attrait pour la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polyvalence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témoin d’un marché qui cherche encore à se consolider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entreprises peinent à définir leurs besoins exacts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Pour la moitié d’entre elles, la principale difficulté éprouvée lors d’un recrutement est l’adéquation des candidatures reçues avec les besoins du poste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9E637E-6F07-4EE8-BD57-FAE9D17DDC8C}"/>
              </a:ext>
            </a:extLst>
          </p:cNvPr>
          <p:cNvSpPr txBox="1"/>
          <p:nvPr/>
        </p:nvSpPr>
        <p:spPr>
          <a:xfrm>
            <a:off x="8137679" y="98959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Du côté des recruteurs</a:t>
            </a:r>
          </a:p>
        </p:txBody>
      </p:sp>
    </p:spTree>
    <p:extLst>
      <p:ext uri="{BB962C8B-B14F-4D97-AF65-F5344CB8AC3E}">
        <p14:creationId xmlns:p14="http://schemas.microsoft.com/office/powerpoint/2010/main" val="289531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1C7605-A051-43A3-942F-134F284D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5" y="951970"/>
            <a:ext cx="10910630" cy="54553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881B06-B2DC-4BAD-B02E-B0540DB0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21" y="2382985"/>
            <a:ext cx="7338971" cy="9335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3860076" y="354525"/>
            <a:ext cx="458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métier d’UX Designer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631450-E041-422C-A060-D4EFC34AE772}"/>
              </a:ext>
            </a:extLst>
          </p:cNvPr>
          <p:cNvSpPr txBox="1"/>
          <p:nvPr/>
        </p:nvSpPr>
        <p:spPr>
          <a:xfrm>
            <a:off x="925764" y="13988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Définition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B46D81-2CE1-4DCF-B6B5-F2F31C67C6C5}"/>
              </a:ext>
            </a:extLst>
          </p:cNvPr>
          <p:cNvSpPr txBox="1"/>
          <p:nvPr/>
        </p:nvSpPr>
        <p:spPr>
          <a:xfrm>
            <a:off x="925764" y="1847997"/>
            <a:ext cx="849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L'UX designer conçoit des contenus de plateformes numériques pour des entreprises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72FBDAF-FC0D-4CBA-B1BE-4C404FA84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399" y="1353425"/>
            <a:ext cx="1876425" cy="18764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B3C4C8F-F5DB-4E4D-A182-0B9131B6D2AF}"/>
              </a:ext>
            </a:extLst>
          </p:cNvPr>
          <p:cNvSpPr txBox="1"/>
          <p:nvPr/>
        </p:nvSpPr>
        <p:spPr>
          <a:xfrm>
            <a:off x="982184" y="2446162"/>
            <a:ext cx="74809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Son rôle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Prendre en compte les objectifs du projet de son client et  les concilier avec les besoins des utilisateurs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151E14D-AA6E-4EB4-B080-F228ACF62372}"/>
              </a:ext>
            </a:extLst>
          </p:cNvPr>
          <p:cNvSpPr txBox="1"/>
          <p:nvPr/>
        </p:nvSpPr>
        <p:spPr>
          <a:xfrm>
            <a:off x="982184" y="3447420"/>
            <a:ext cx="660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 démarche est essentiellement centrée sur l'utilisateur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D2A25-0B92-4157-A137-9870A2BF0CCD}"/>
              </a:ext>
            </a:extLst>
          </p:cNvPr>
          <p:cNvSpPr txBox="1"/>
          <p:nvPr/>
        </p:nvSpPr>
        <p:spPr>
          <a:xfrm>
            <a:off x="1001829" y="3831584"/>
            <a:ext cx="1038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identifie le besoin de l’utilisateur et imagine un concept pour améliorer l’usage de tout type de dispositif numérique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4BA01E3-6301-4267-B9A5-E609E868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15" y="4594220"/>
            <a:ext cx="7839316" cy="101485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8E82EB1-155F-460C-953A-8DCC48DC25EA}"/>
              </a:ext>
            </a:extLst>
          </p:cNvPr>
          <p:cNvSpPr txBox="1"/>
          <p:nvPr/>
        </p:nvSpPr>
        <p:spPr>
          <a:xfrm>
            <a:off x="3499179" y="4598769"/>
            <a:ext cx="796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Son objectif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Rendre le contenu agréable à utiliser, agréable à visualiser et facile à appréhender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Inspirer la confiance et la sécurité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Donner à l’utilisateur envie de revenir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208341C-2113-4661-85ED-B639E4B4F190}"/>
              </a:ext>
            </a:extLst>
          </p:cNvPr>
          <p:cNvSpPr txBox="1"/>
          <p:nvPr/>
        </p:nvSpPr>
        <p:spPr>
          <a:xfrm>
            <a:off x="3483715" y="5744439"/>
            <a:ext cx="790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cherche à susciter une émotion positive en intégrant un « story </a:t>
            </a:r>
            <a:r>
              <a:rPr lang="fr-FR" sz="1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telling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»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B1787C-FD13-4325-8B80-BE4446248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51" y="4559875"/>
            <a:ext cx="1701691" cy="17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1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94F865-CA39-4322-AA9B-D263D207B926}"/>
              </a:ext>
            </a:extLst>
          </p:cNvPr>
          <p:cNvSpPr txBox="1"/>
          <p:nvPr/>
        </p:nvSpPr>
        <p:spPr>
          <a:xfrm>
            <a:off x="1296408" y="771310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Fiche métier: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708444-1FFD-4280-B4CE-DA789A3278DD}"/>
              </a:ext>
            </a:extLst>
          </p:cNvPr>
          <p:cNvSpPr txBox="1"/>
          <p:nvPr/>
        </p:nvSpPr>
        <p:spPr>
          <a:xfrm>
            <a:off x="1614603" y="117142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UX Designer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3C0BFC-2526-4B85-A301-A0D55C4F82F3}"/>
              </a:ext>
            </a:extLst>
          </p:cNvPr>
          <p:cNvSpPr txBox="1"/>
          <p:nvPr/>
        </p:nvSpPr>
        <p:spPr>
          <a:xfrm>
            <a:off x="142636" y="2532555"/>
            <a:ext cx="367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Réalisée et présentée par: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AE9D56-D24B-475E-AC86-3EFB7610BBF3}"/>
              </a:ext>
            </a:extLst>
          </p:cNvPr>
          <p:cNvSpPr txBox="1"/>
          <p:nvPr/>
        </p:nvSpPr>
        <p:spPr>
          <a:xfrm>
            <a:off x="142636" y="2932665"/>
            <a:ext cx="458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Jousseaume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</a:t>
            </a:r>
          </a:p>
          <a:p>
            <a:pPr lvl="0"/>
            <a:r>
              <a:rPr lang="fr-FR" sz="20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Rony </a:t>
            </a:r>
            <a:r>
              <a:rPr lang="fr-FR" sz="2000" dirty="0" err="1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Lhomer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30C3C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33E167-4BDC-4E98-AAEA-0AE643EB5418}"/>
              </a:ext>
            </a:extLst>
          </p:cNvPr>
          <p:cNvSpPr txBox="1"/>
          <p:nvPr/>
        </p:nvSpPr>
        <p:spPr>
          <a:xfrm>
            <a:off x="142635" y="4693910"/>
            <a:ext cx="4681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Dans le cadre de la formation: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Développeur web, web mobile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l’ADRAR de Lourdes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96C3A4-5255-4ABD-AB64-FB105D71C952}"/>
              </a:ext>
            </a:extLst>
          </p:cNvPr>
          <p:cNvSpPr txBox="1"/>
          <p:nvPr/>
        </p:nvSpPr>
        <p:spPr>
          <a:xfrm>
            <a:off x="545988" y="5602605"/>
            <a:ext cx="458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Promotion 2020 : C0D1n’S@NE</a:t>
            </a:r>
          </a:p>
        </p:txBody>
      </p:sp>
    </p:spTree>
    <p:extLst>
      <p:ext uri="{BB962C8B-B14F-4D97-AF65-F5344CB8AC3E}">
        <p14:creationId xmlns:p14="http://schemas.microsoft.com/office/powerpoint/2010/main" val="59980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3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9ABA64-F559-462F-8D18-9F92A140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7835">
            <a:off x="594909" y="727887"/>
            <a:ext cx="4491487" cy="580926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398E8F-007B-460E-9013-B2FC33FE87C4}"/>
              </a:ext>
            </a:extLst>
          </p:cNvPr>
          <p:cNvSpPr txBox="1"/>
          <p:nvPr/>
        </p:nvSpPr>
        <p:spPr>
          <a:xfrm>
            <a:off x="1454570" y="205021"/>
            <a:ext cx="210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qualités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011B84-F133-4EDD-9B02-FA00DD525636}"/>
              </a:ext>
            </a:extLst>
          </p:cNvPr>
          <p:cNvSpPr txBox="1"/>
          <p:nvPr/>
        </p:nvSpPr>
        <p:spPr>
          <a:xfrm>
            <a:off x="1100841" y="1080016"/>
            <a:ext cx="3424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Aisance relationnelle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Travail d'équipe, sens de l'écoute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116183-40AC-4E9F-9146-30ADBC4D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9321">
            <a:off x="5690571" y="1512333"/>
            <a:ext cx="6379335" cy="373262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5F7A89A-2B23-4C3C-BA9D-CECAEF26F8D2}"/>
              </a:ext>
            </a:extLst>
          </p:cNvPr>
          <p:cNvSpPr txBox="1"/>
          <p:nvPr/>
        </p:nvSpPr>
        <p:spPr>
          <a:xfrm>
            <a:off x="7325568" y="934024"/>
            <a:ext cx="3222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compétences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C98A594-364C-4CA2-839B-265FC686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38" y="4146769"/>
            <a:ext cx="1647746" cy="164774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3038ED-173A-4F71-BB1E-C2E078309B33}"/>
              </a:ext>
            </a:extLst>
          </p:cNvPr>
          <p:cNvSpPr txBox="1"/>
          <p:nvPr/>
        </p:nvSpPr>
        <p:spPr>
          <a:xfrm>
            <a:off x="1092247" y="1695569"/>
            <a:ext cx="3843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Analyse et observation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Repérer les comportements des utilisateurs et être capable de les analyser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926C24-4BC3-40C8-9114-E90D21604085}"/>
              </a:ext>
            </a:extLst>
          </p:cNvPr>
          <p:cNvSpPr txBox="1"/>
          <p:nvPr/>
        </p:nvSpPr>
        <p:spPr>
          <a:xfrm>
            <a:off x="1092247" y="2742010"/>
            <a:ext cx="38435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Empathie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 mettre à la place de l’utilisateur pour mieux comprendre ses attentes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BFAE29-8396-4985-A311-79E5B1087C23}"/>
              </a:ext>
            </a:extLst>
          </p:cNvPr>
          <p:cNvSpPr txBox="1"/>
          <p:nvPr/>
        </p:nvSpPr>
        <p:spPr>
          <a:xfrm>
            <a:off x="1092247" y="3577457"/>
            <a:ext cx="3825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Créativité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Imaginer et concevoir des solutions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Esprit créatif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Fort potentiel d'imagination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1D691A9-0DDA-4BF4-9F9D-46B16879FAB7}"/>
              </a:ext>
            </a:extLst>
          </p:cNvPr>
          <p:cNvSpPr txBox="1"/>
          <p:nvPr/>
        </p:nvSpPr>
        <p:spPr>
          <a:xfrm>
            <a:off x="1072580" y="4634800"/>
            <a:ext cx="38257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Curiosité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Questionner les utilisateurs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Maintenir une veille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DC2410-9718-4965-92A5-EB5E76BDF174}"/>
              </a:ext>
            </a:extLst>
          </p:cNvPr>
          <p:cNvSpPr txBox="1"/>
          <p:nvPr/>
        </p:nvSpPr>
        <p:spPr>
          <a:xfrm>
            <a:off x="1068749" y="5498405"/>
            <a:ext cx="38257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Rigueur :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Suivre des méthodes de travail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Veiller à la qualité des éléments livrés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D458036-40CA-4C9B-8BB8-5488836F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1065702"/>
            <a:ext cx="1405470" cy="140547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5F2E6E2-8FB0-4D3D-BB1D-B6E412AAC7AF}"/>
              </a:ext>
            </a:extLst>
          </p:cNvPr>
          <p:cNvSpPr txBox="1"/>
          <p:nvPr/>
        </p:nvSpPr>
        <p:spPr>
          <a:xfrm>
            <a:off x="5826984" y="1784312"/>
            <a:ext cx="6220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Maîtrise de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de l’information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Maîtrise du 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 d’interaction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Maîtrise de 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informatique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et de la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programmation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Connaissances en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marketing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Connaissances en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stratégie de communication digitale</a:t>
            </a:r>
          </a:p>
          <a:p>
            <a:endParaRPr lang="fr-FR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Connaissances en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psychologie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et </a:t>
            </a:r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sociologie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644">
            <a:off x="441207" y="1099425"/>
            <a:ext cx="4223962" cy="26180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482915" y="1187974"/>
            <a:ext cx="43732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Prospecter des consommateurs potentiels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Préparer des questionnaires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Faire des interview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Examiner des études basées sur des datas afin d’en ressortir des tendances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Envoyer des formulaires en ligne 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(enquêtes consommateur)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B520A6-89FD-44F2-98AB-4FE34D332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806">
            <a:off x="1173547" y="4231951"/>
            <a:ext cx="6977141" cy="222113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62755EF-1ADC-4066-A93D-F914D2B4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316" y="1975855"/>
            <a:ext cx="1579039" cy="157903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B4B5D-E3E7-47A0-9DE2-A6D7A4955A2C}"/>
              </a:ext>
            </a:extLst>
          </p:cNvPr>
          <p:cNvSpPr txBox="1"/>
          <p:nvPr/>
        </p:nvSpPr>
        <p:spPr>
          <a:xfrm>
            <a:off x="4227592" y="166530"/>
            <a:ext cx="429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missions et activités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388821" y="665896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L’étude et la recherche utilisateur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12704BA-BD54-4BC1-A05E-858C7FA17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985">
            <a:off x="6753687" y="1143591"/>
            <a:ext cx="5264594" cy="359117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7685771" y="697656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L’architecture de l’information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6907622" y="1254377"/>
            <a:ext cx="50701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Identifier les principaux enjeux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Elaborer le profil des utilisateurs (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persona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Définir leurs besoins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Adapter le projet conformément à l'image de la marque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Créer un scénario client « User Story pour générer l'émotion chez l’utilisateur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Prendre en comptes les spécificités techniques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Hiérarchisé et catégoriser les différents types de contenu et définir comment les connecter entre eux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0092B8-530C-4316-A6C5-987CA1A32FD1}"/>
              </a:ext>
            </a:extLst>
          </p:cNvPr>
          <p:cNvSpPr txBox="1"/>
          <p:nvPr/>
        </p:nvSpPr>
        <p:spPr>
          <a:xfrm>
            <a:off x="1125212" y="3913135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Design d’interaction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E9217F-31DF-42E1-B8C6-EFD108C1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631939"/>
            <a:ext cx="1943368" cy="194336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AED9294-A826-4D7B-9846-25A864035E38}"/>
              </a:ext>
            </a:extLst>
          </p:cNvPr>
          <p:cNvSpPr txBox="1"/>
          <p:nvPr/>
        </p:nvSpPr>
        <p:spPr>
          <a:xfrm>
            <a:off x="1311825" y="4434416"/>
            <a:ext cx="68429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Lister les besoins principaux du consommateur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Développer les fonctionnalités principales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Élaborer les composants des pages et leurs interactions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Établir les différents types de placements de contenu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Imaginer des User </a:t>
            </a:r>
            <a:r>
              <a:rPr lang="fr-FR" sz="1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journey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Définir le User Flow</a:t>
            </a:r>
          </a:p>
        </p:txBody>
      </p:sp>
    </p:spTree>
    <p:extLst>
      <p:ext uri="{BB962C8B-B14F-4D97-AF65-F5344CB8AC3E}">
        <p14:creationId xmlns:p14="http://schemas.microsoft.com/office/powerpoint/2010/main" val="46520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644">
            <a:off x="6112497" y="1379887"/>
            <a:ext cx="5479102" cy="49059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B4B5D-E3E7-47A0-9DE2-A6D7A4955A2C}"/>
              </a:ext>
            </a:extLst>
          </p:cNvPr>
          <p:cNvSpPr txBox="1"/>
          <p:nvPr/>
        </p:nvSpPr>
        <p:spPr>
          <a:xfrm>
            <a:off x="4227592" y="166530"/>
            <a:ext cx="4291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missions et activités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1682081" y="1230045"/>
            <a:ext cx="25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6D34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Design visuel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12704BA-BD54-4BC1-A05E-858C7FA1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85">
            <a:off x="493179" y="1699161"/>
            <a:ext cx="4359740" cy="297393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6004478" y="901283"/>
            <a:ext cx="42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C3C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L’analyse des tests utilisateurs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6316982" y="1632267"/>
            <a:ext cx="50701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Réaliser des tests A/B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Analyser le flux de comportement des utilisateurs et les statistiques du site 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Proposer à l’utilisateur de donner son avis via un formulaire « feedback »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Utiliser des prototypes papiers pour faire manipuler au client les différents éléments d’une interface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Faire des tests réels en salle neutre en mettant l’utilisateur en situation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Prendre en compte les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biais cognitifs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Mesurer l'efficacité des améliorations apportées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Spécifier les projets retenus sous forme de maquettes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707772" y="1898780"/>
            <a:ext cx="43732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Hiérarchiser les éléments visuels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Gérer la proximité des composants</a:t>
            </a: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loi de </a:t>
            </a:r>
            <a:r>
              <a:rPr lang="fr-FR" sz="1400" dirty="0" err="1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fitts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Faciliter l’action de l’utilisateur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Établir un guide de style pour harmoniser l’ensemble du graphisme</a:t>
            </a:r>
          </a:p>
          <a:p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Proposer des </a:t>
            </a:r>
            <a:r>
              <a:rPr lang="fr-FR" sz="1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Mockup</a:t>
            </a:r>
            <a:endParaRPr lang="fr-FR" sz="1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0038979-67A4-41FD-9758-A2AA207DF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30" y="450891"/>
            <a:ext cx="1434304" cy="14343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EBBDFD-C195-42D2-B21C-EB2179937D9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34" y="4078263"/>
            <a:ext cx="2152125" cy="21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9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3F2C594A-046F-40AD-9964-6F764631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1" y="732601"/>
            <a:ext cx="11586781" cy="59533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B72C34-6403-409D-A0CE-BCCB6264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18" y="5006003"/>
            <a:ext cx="9365307" cy="156191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3E12B0C-5F7F-40DC-A6A9-38E3F604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8" y="3144173"/>
            <a:ext cx="10522819" cy="13771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75376" y="172033"/>
            <a:ext cx="1204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5 biais cognitifs qui agissent sur notre perception des interfaces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D4258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631450-E041-422C-A060-D4EFC34AE772}"/>
              </a:ext>
            </a:extLst>
          </p:cNvPr>
          <p:cNvSpPr txBox="1"/>
          <p:nvPr/>
        </p:nvSpPr>
        <p:spPr>
          <a:xfrm>
            <a:off x="456138" y="89275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Définition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B46D81-2CE1-4DCF-B6B5-F2F31C67C6C5}"/>
              </a:ext>
            </a:extLst>
          </p:cNvPr>
          <p:cNvSpPr txBox="1"/>
          <p:nvPr/>
        </p:nvSpPr>
        <p:spPr>
          <a:xfrm>
            <a:off x="531476" y="1288935"/>
            <a:ext cx="887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biais cognitifs sont comme des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filtres déformants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qui affectent inconsciemment la plupart de nos raisonnements et de nos décisions.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3C4C8F-F5DB-4E4D-A182-0B9131B6D2AF}"/>
              </a:ext>
            </a:extLst>
          </p:cNvPr>
          <p:cNvSpPr txBox="1"/>
          <p:nvPr/>
        </p:nvSpPr>
        <p:spPr>
          <a:xfrm>
            <a:off x="456138" y="3243761"/>
            <a:ext cx="10583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Plus on alloue de temps et d’énergie à quelque chose et plus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 se prend d’affection pour l’objet de notre labeur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 le travail mène à l’amour !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clients les plus investis ont beaucoup plus de mal à quitter un service que les utilisateurs moins engagés. 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Exemple:</a:t>
            </a:r>
            <a:r>
              <a:rPr kumimoji="0" lang="fr-FR" sz="1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à chaque fois qu’un utilisateur de Spotify ajoute un morceau à une 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playlist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il renforce les liens qui l’unissent à la plateforme!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8E82EB1-155F-460C-953A-8DCC48DC25EA}"/>
              </a:ext>
            </a:extLst>
          </p:cNvPr>
          <p:cNvSpPr txBox="1"/>
          <p:nvPr/>
        </p:nvSpPr>
        <p:spPr>
          <a:xfrm>
            <a:off x="2327918" y="5128427"/>
            <a:ext cx="9479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Tendance à se baser sur une caractéristique particulière pour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extraire un jugement général.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Sélection dans les informations entrantes pour les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faire coïncider avec notre première impression.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L’esthétique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 interfaces joue un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rôle déterminant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dans l’effet de halo.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Exemple:</a:t>
            </a:r>
            <a:r>
              <a:rPr kumimoji="0" lang="fr-FR" sz="1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Pour un site internet ou une application, cela signifie que les premiers écrans que rencontre l’utilisateur sont déterminants car ils influencent plus que les autres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perception générale du service.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80092B8-530C-4316-A6C5-987CA1A32FD1}"/>
              </a:ext>
            </a:extLst>
          </p:cNvPr>
          <p:cNvSpPr txBox="1"/>
          <p:nvPr/>
        </p:nvSpPr>
        <p:spPr>
          <a:xfrm>
            <a:off x="2313788" y="4569776"/>
            <a:ext cx="429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</a:t>
            </a:r>
            <a:r>
              <a:rPr lang="fr-F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L’effet de halo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0092B8-530C-4316-A6C5-987CA1A32FD1}"/>
              </a:ext>
            </a:extLst>
          </p:cNvPr>
          <p:cNvSpPr txBox="1"/>
          <p:nvPr/>
        </p:nvSpPr>
        <p:spPr>
          <a:xfrm>
            <a:off x="456138" y="2733624"/>
            <a:ext cx="226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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L’effet Ikea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AE57B40-CF24-41F0-8BE8-5C83098C4D3F}"/>
              </a:ext>
            </a:extLst>
          </p:cNvPr>
          <p:cNvSpPr txBox="1"/>
          <p:nvPr/>
        </p:nvSpPr>
        <p:spPr>
          <a:xfrm>
            <a:off x="529660" y="1803724"/>
            <a:ext cx="887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Ils sont l’expression de nos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limites</a:t>
            </a:r>
            <a:r>
              <a:rPr lang="fr-FR" sz="1400" dirty="0">
                <a:solidFill>
                  <a:prstClr val="black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il faut en tenir compte dans la conception des interfaces.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25099-3EA2-47F8-A5BA-B41BA6BC4ACF}"/>
              </a:ext>
            </a:extLst>
          </p:cNvPr>
          <p:cNvSpPr/>
          <p:nvPr/>
        </p:nvSpPr>
        <p:spPr>
          <a:xfrm>
            <a:off x="527844" y="2111501"/>
            <a:ext cx="8792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Ils sont étudiés en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psychologie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dans les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neurosciences</a:t>
            </a:r>
            <a:r>
              <a:rPr lang="fr-FR" sz="1400" dirty="0">
                <a:solidFill>
                  <a:prstClr val="black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très souvent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exploités</a:t>
            </a:r>
            <a:r>
              <a:rPr lang="fr-FR" sz="1400" dirty="0">
                <a:solidFill>
                  <a:prstClr val="black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dans la publicité et dans la </a:t>
            </a:r>
            <a:r>
              <a:rPr lang="fr-FR" sz="1400" dirty="0">
                <a:solidFill>
                  <a:srgbClr val="FDAF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conception</a:t>
            </a:r>
            <a:r>
              <a:rPr lang="fr-FR" sz="1400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d’applications, de logiciels, de site web.</a:t>
            </a:r>
            <a:endParaRPr lang="fr-FR" sz="14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646A13B-42BF-4AA3-A174-C27D4642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4" y="4783028"/>
            <a:ext cx="1631432" cy="1631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26655D-2756-49A6-9ABF-072C92186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99" y="877404"/>
            <a:ext cx="2039224" cy="20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526F28C3-78A3-464D-8993-0DE93640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3806">
            <a:off x="2219192" y="4236187"/>
            <a:ext cx="7192914" cy="221985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2DF6525-4D5D-499F-9822-2CBA2293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058">
            <a:off x="6775625" y="1553038"/>
            <a:ext cx="5006000" cy="24435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4644">
            <a:off x="234339" y="1091617"/>
            <a:ext cx="5278543" cy="26375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314106" y="1389892"/>
            <a:ext cx="5273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ffecte la façon dont on se représente le changement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Tendance à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percevoir toute nouveauté comme engendrant plus de risques que d’avantages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=&gt; Conserver les choses en l’état nous semble donc souvent la meilleure option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Exemple:</a:t>
            </a:r>
            <a:r>
              <a:rPr kumimoji="0" lang="fr-FR" sz="1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refonte design Snapchat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Ces changements qui visaient pourtant à simplifier l’application ont été mal accueillis par de nombreux utilisateurs attachés à l’ancienne interface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=&gt;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D4258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perte de 3 millions d’utilisateurs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62755EF-1ADC-4066-A93D-F914D2B4259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39" y="2774814"/>
            <a:ext cx="1639174" cy="163917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314106" y="690175"/>
            <a:ext cx="429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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Biais du statu Quo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6703522" y="975345"/>
            <a:ext cx="540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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L’effet Von Restorff (ou effet d’isolation)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7103818" y="1728981"/>
            <a:ext cx="4456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B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iais cognitif qui agit sur la façon dont nous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percevons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mémorisons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choses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Lorsque l’on est exposé à plusieurs objets similaires,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 a tendance à mieux se remémorer celui qui diffère le plus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 autres.</a:t>
            </a:r>
            <a:b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Exemple:</a:t>
            </a:r>
            <a:r>
              <a:rPr kumimoji="0" lang="fr-FR" sz="1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page de présentation de l’offre tarifaire de Wix (plateforme de création de site web) se sert de l’effet d’isolation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pour mettre en avant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 de leurs forfaits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0092B8-530C-4316-A6C5-987CA1A32FD1}"/>
              </a:ext>
            </a:extLst>
          </p:cNvPr>
          <p:cNvSpPr txBox="1"/>
          <p:nvPr/>
        </p:nvSpPr>
        <p:spPr>
          <a:xfrm>
            <a:off x="2240088" y="3880334"/>
            <a:ext cx="429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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Biais de complexité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AED9294-A826-4D7B-9846-25A864035E38}"/>
              </a:ext>
            </a:extLst>
          </p:cNvPr>
          <p:cNvSpPr txBox="1"/>
          <p:nvPr/>
        </p:nvSpPr>
        <p:spPr>
          <a:xfrm>
            <a:off x="2404893" y="4536629"/>
            <a:ext cx="6842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choses compliquées sont préférables aux choses simples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fr-FR" sz="14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complexité perçue comme une forme de sophistication, de distinction.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B157F6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Exemple:</a:t>
            </a:r>
            <a:r>
              <a:rPr kumimoji="0" lang="fr-FR" sz="1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design de l’application bourse d’Apple joue clairement sur le biais de complexité pour instaurer un climat d’expertise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Disproportion entre la quantité d’informations et la taille de l’écran =&gt; un moyen de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signifier à l’utilisateur qu’il consulte un produit complet, technique et fiable.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127702" y="198620"/>
            <a:ext cx="1200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5 biais cognitifs qui agissent sur notre perception des interfaces</a:t>
            </a:r>
          </a:p>
        </p:txBody>
      </p:sp>
    </p:spTree>
    <p:extLst>
      <p:ext uri="{BB962C8B-B14F-4D97-AF65-F5344CB8AC3E}">
        <p14:creationId xmlns:p14="http://schemas.microsoft.com/office/powerpoint/2010/main" val="14710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66D150D-B407-4015-9287-21A2C769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1" y="693448"/>
            <a:ext cx="11165661" cy="60297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977D2E-211F-49E7-A3BD-112A9A49F985}"/>
              </a:ext>
            </a:extLst>
          </p:cNvPr>
          <p:cNvSpPr txBox="1"/>
          <p:nvPr/>
        </p:nvSpPr>
        <p:spPr>
          <a:xfrm>
            <a:off x="158617" y="231783"/>
            <a:ext cx="1194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5 biais cognitifs qui agissent sur notre perception des interfaces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163782" y="1408295"/>
            <a:ext cx="9750829" cy="4884440"/>
            <a:chOff x="233791" y="900708"/>
            <a:chExt cx="11615519" cy="560337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9377" y="2925959"/>
              <a:ext cx="5079933" cy="3578124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791" y="3024710"/>
              <a:ext cx="5281110" cy="3479373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4346" y="900708"/>
              <a:ext cx="5650659" cy="3702155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9111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2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2AE36-62FD-4A72-81CC-726075B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4644">
            <a:off x="6008420" y="1461444"/>
            <a:ext cx="5479102" cy="5021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38F7544-8493-4121-9453-9C3688A061A6}"/>
              </a:ext>
            </a:extLst>
          </p:cNvPr>
          <p:cNvSpPr txBox="1"/>
          <p:nvPr/>
        </p:nvSpPr>
        <p:spPr>
          <a:xfrm>
            <a:off x="1940663" y="1188894"/>
            <a:ext cx="25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6D34E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Loi de Fitts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12704BA-BD54-4BC1-A05E-858C7FA1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985">
            <a:off x="261520" y="1582168"/>
            <a:ext cx="5096653" cy="297393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6949C5C-0AEE-4215-9B90-65AADD08AE51}"/>
              </a:ext>
            </a:extLst>
          </p:cNvPr>
          <p:cNvSpPr txBox="1"/>
          <p:nvPr/>
        </p:nvSpPr>
        <p:spPr>
          <a:xfrm>
            <a:off x="6452555" y="1004228"/>
            <a:ext cx="45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0C3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 quoi est-elle utile en UX design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DEEDF2-9EA9-4307-B204-8C28154E6754}"/>
              </a:ext>
            </a:extLst>
          </p:cNvPr>
          <p:cNvSpPr txBox="1"/>
          <p:nvPr/>
        </p:nvSpPr>
        <p:spPr>
          <a:xfrm>
            <a:off x="6324537" y="1771520"/>
            <a:ext cx="485798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Basée sur une équation mathématique, la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loi de Fitts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est utilisée afin de mettre en évidence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 temps nécessaire pour atteindre un objet cible.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Objet cible = n’importe quel élément interactif,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comme un lien hypertexte, un bouton d’envoi ou un champ de saisie dans un formulaire sur 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 exemple :</a:t>
            </a:r>
            <a:r>
              <a:rPr kumimoji="0" lang="fr-FR" sz="1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Imaginez le curseur de votre souris et l'attention qu'il concentre sur le logo d'un site web donné. Vous êtes ensuite contraint de cliquer sur un appel à l'action, alors vous tournez votre attention sur le bouton en question.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L'efficacité de ce mouvement d'une position à l'autre, est ce qu'essaye d'identifier la Loi de Fitts.</a:t>
            </a:r>
            <a:b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  <a:t>P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lus l’utilisateur atteint son objectif rapidement, plus son expérience sera bonne.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Ainsi il n’hésitera pas à revenir régulièrement!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Il reviendra pour le plaisir et pas nécessairement par besoin!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E4E723-54D9-410C-892C-4432DF3BC97E}"/>
              </a:ext>
            </a:extLst>
          </p:cNvPr>
          <p:cNvSpPr txBox="1"/>
          <p:nvPr/>
        </p:nvSpPr>
        <p:spPr>
          <a:xfrm>
            <a:off x="541833" y="1806406"/>
            <a:ext cx="45192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 Loi de Fitts est un principe essentiel de la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théorie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l'Interaction homme-machine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qui a été formulée il y a près de 60 ans</a:t>
            </a:r>
            <a:b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Wingdings 2" panose="05020102010507070707" pitchFamily="18" charset="2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Cette loi met en évidence une relation entre la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vitesse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la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précision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rapportée au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pointage.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Les éléments les plus petits ou les plus éloignés, demandent forcément davantage de temps pour être atteints.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Cette loi fondamentale a de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grandes implications dans l’expérience utilisateur (UX)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le design d’interface.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765">
            <a:off x="3115441" y="4346955"/>
            <a:ext cx="2653082" cy="15846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FE365D-DE50-452F-AC48-0B375687415B}"/>
              </a:ext>
            </a:extLst>
          </p:cNvPr>
          <p:cNvSpPr txBox="1"/>
          <p:nvPr/>
        </p:nvSpPr>
        <p:spPr>
          <a:xfrm>
            <a:off x="246886" y="377131"/>
            <a:ext cx="115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DAF33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Zoom sur la loi de Fitts, une loi fondamentale de l’expérience utilisateur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6045F6A-6A51-426C-888A-04C951184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8" y="4825622"/>
            <a:ext cx="1748361" cy="17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215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2652</Words>
  <Application>Microsoft Office PowerPoint</Application>
  <PresentationFormat>Grand écran</PresentationFormat>
  <Paragraphs>300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Open Sans ExtraBold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jousseaume</dc:creator>
  <cp:lastModifiedBy> </cp:lastModifiedBy>
  <cp:revision>112</cp:revision>
  <dcterms:created xsi:type="dcterms:W3CDTF">2020-04-26T14:48:08Z</dcterms:created>
  <dcterms:modified xsi:type="dcterms:W3CDTF">2020-04-29T13:57:47Z</dcterms:modified>
</cp:coreProperties>
</file>